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9" r:id="rId22"/>
    <p:sldId id="276" r:id="rId23"/>
    <p:sldId id="277" r:id="rId24"/>
    <p:sldId id="278" r:id="rId25"/>
    <p:sldId id="280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5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41" d="100"/>
          <a:sy n="41" d="100"/>
        </p:scale>
        <p:origin x="-576" y="-10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105195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 i="1">
                <a:solidFill>
                  <a:srgbClr val="ABC2D7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sz="quarter" idx="14"/>
          </p:nvPr>
        </p:nvSpPr>
        <p:spPr>
          <a:xfrm>
            <a:off x="2387600" y="597534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ABC2D7"/>
                </a:solidFill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952500"/>
            <a:ext cx="95250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 algn="ctr"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6929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solidFill>
                  <a:srgbClr val="A1B7CA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solidFill>
                  <a:srgbClr val="A1B7CA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solidFill>
                  <a:srgbClr val="A1B7CA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solidFill>
                  <a:srgbClr val="A1B7CA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solidFill>
                  <a:srgbClr val="A1B7CA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58" name="_logoPNG_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11101" y="12717800"/>
            <a:ext cx="1776800" cy="372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h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7630" y="12232422"/>
            <a:ext cx="1343026" cy="134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zen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52867" y="12179241"/>
            <a:ext cx="1449389" cy="1449388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71" name="_logoPNG_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21866" y="12720143"/>
            <a:ext cx="1776799" cy="372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h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98394" y="12234765"/>
            <a:ext cx="1343026" cy="134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zen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63632" y="12181584"/>
            <a:ext cx="1449388" cy="1449388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72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BC2D7"/>
                </a:solidFill>
              </a:defRPr>
            </a:lvl1pPr>
            <a:lvl2pPr>
              <a:defRPr>
                <a:solidFill>
                  <a:srgbClr val="ABC2D7"/>
                </a:solidFill>
              </a:defRPr>
            </a:lvl2pPr>
            <a:lvl3pPr>
              <a:defRPr>
                <a:solidFill>
                  <a:srgbClr val="ABC2D7"/>
                </a:solidFill>
              </a:defRPr>
            </a:lvl3pPr>
            <a:lvl4pPr>
              <a:defRPr>
                <a:solidFill>
                  <a:srgbClr val="ABC2D7"/>
                </a:solidFill>
              </a:defRPr>
            </a:lvl4pPr>
            <a:lvl5pPr>
              <a:defRPr>
                <a:solidFill>
                  <a:srgbClr val="ABC2D7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pic" sz="quarter" idx="13"/>
          </p:nvPr>
        </p:nvSpPr>
        <p:spPr>
          <a:xfrm>
            <a:off x="15760700" y="68707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pic" sz="quarter" idx="14"/>
          </p:nvPr>
        </p:nvSpPr>
        <p:spPr>
          <a:xfrm>
            <a:off x="15760700" y="952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A1B7CA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A1B7CA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A1B7CA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A1B7CA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A1B7CA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A1B7CA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A1B7CA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A1B7CA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A1B7CA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9000"/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PHP7.1 New Features &amp; Performance</a:t>
            </a:r>
          </a:p>
        </p:txBody>
      </p:sp>
      <p:sp>
        <p:nvSpPr>
          <p:cNvPr id="126" name="Shape 126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rPr dirty="0">
                <a:cs typeface="+mn-ea"/>
                <a:sym typeface="+mn-lt"/>
              </a:rPr>
              <a:t>@</a:t>
            </a:r>
            <a:r>
              <a:rPr dirty="0" err="1">
                <a:cs typeface="+mn-ea"/>
                <a:sym typeface="+mn-lt"/>
              </a:rPr>
              <a:t>Laruence</a:t>
            </a:r>
            <a:endParaRPr dirty="0">
              <a:cs typeface="+mn-ea"/>
              <a:sym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Square backtrace for list()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Continuation syntax for short array syntax introduced in 5.4</a:t>
            </a:r>
          </a:p>
          <a:p>
            <a:r>
              <a:rPr>
                <a:cs typeface="+mn-ea"/>
                <a:sym typeface="+mn-lt"/>
              </a:rPr>
              <a:t>Also works in foreach too</a:t>
            </a:r>
          </a:p>
        </p:txBody>
      </p:sp>
      <p:pic>
        <p:nvPicPr>
          <p:cNvPr id="170" name="屏幕快照 2016-12-03 12.58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1015" y="6252063"/>
            <a:ext cx="17246601" cy="528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>
                <a:cs typeface="+mn-ea"/>
                <a:sym typeface="+mn-lt"/>
              </a:rPr>
              <a:t>Catching multiply exception types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Allow catching multiply exception types in single catch</a:t>
            </a:r>
          </a:p>
        </p:txBody>
      </p:sp>
      <p:pic>
        <p:nvPicPr>
          <p:cNvPr id="174" name="屏幕快照 2016-12-03 13.07.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49481" y="4991100"/>
            <a:ext cx="9525001" cy="561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屏幕快照 2016-12-03 13.07.2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69130" y="5549899"/>
            <a:ext cx="10769601" cy="449580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4956730" y="10757648"/>
            <a:ext cx="266579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>
                <a:cs typeface="+mn-ea"/>
                <a:sym typeface="+mn-lt"/>
              </a:rPr>
              <a:t>normal way</a:t>
            </a:r>
          </a:p>
        </p:txBody>
      </p:sp>
      <p:sp>
        <p:nvSpPr>
          <p:cNvPr id="177" name="Shape 177"/>
          <p:cNvSpPr/>
          <p:nvPr/>
        </p:nvSpPr>
        <p:spPr>
          <a:xfrm>
            <a:off x="16185477" y="10757648"/>
            <a:ext cx="256480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>
                <a:cs typeface="+mn-ea"/>
                <a:sym typeface="+mn-lt"/>
              </a:rPr>
              <a:t>PHP71 way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Missing</a:t>
            </a:r>
            <a:r>
              <a:rPr lang="zh-CN" altLang="en-US" dirty="0" smtClean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>A</a:t>
            </a:r>
            <a:r>
              <a:rPr lang="en-US" altLang="zh-CN" dirty="0" smtClean="0">
                <a:cs typeface="+mn-ea"/>
                <a:sym typeface="+mn-lt"/>
              </a:rPr>
              <a:t>rguments Exception</a:t>
            </a:r>
            <a:endParaRPr dirty="0">
              <a:cs typeface="+mn-ea"/>
              <a:sym typeface="+mn-lt"/>
            </a:endParaRPr>
          </a:p>
        </p:txBody>
      </p:sp>
      <p:sp>
        <p:nvSpPr>
          <p:cNvPr id="180" name="Shape 180"/>
          <p:cNvSpPr>
            <a:spLocks noGrp="1"/>
          </p:cNvSpPr>
          <p:nvPr>
            <p:ph type="body" idx="1"/>
          </p:nvPr>
        </p:nvSpPr>
        <p:spPr>
          <a:xfrm>
            <a:off x="1689100" y="2673350"/>
            <a:ext cx="21005800" cy="9296400"/>
          </a:xfrm>
          <a:prstGeom prst="rect">
            <a:avLst/>
          </a:prstGeom>
        </p:spPr>
        <p:txBody>
          <a:bodyPr/>
          <a:lstStyle/>
          <a:p>
            <a:r>
              <a:rPr dirty="0">
                <a:cs typeface="+mn-ea"/>
                <a:sym typeface="+mn-lt"/>
              </a:rPr>
              <a:t>Disable calling “user” functions with insufficient actual parameters</a:t>
            </a:r>
          </a:p>
        </p:txBody>
      </p:sp>
      <p:pic>
        <p:nvPicPr>
          <p:cNvPr id="181" name="屏幕快照 2016-12-03 13.12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3100" y="8750804"/>
            <a:ext cx="20497801" cy="327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屏幕快照 2016-12-03 13.12.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7399" y="4665064"/>
            <a:ext cx="20269201" cy="335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9247320" y="8111994"/>
            <a:ext cx="22281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 dirty="0">
                <a:cs typeface="+mn-ea"/>
                <a:sym typeface="+mn-lt"/>
              </a:rPr>
              <a:t>before 71</a:t>
            </a:r>
          </a:p>
        </p:txBody>
      </p:sp>
      <p:sp>
        <p:nvSpPr>
          <p:cNvPr id="184" name="Shape 184"/>
          <p:cNvSpPr/>
          <p:nvPr/>
        </p:nvSpPr>
        <p:spPr>
          <a:xfrm>
            <a:off x="9670513" y="12280265"/>
            <a:ext cx="180498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 dirty="0">
                <a:cs typeface="+mn-ea"/>
                <a:sym typeface="+mn-lt"/>
              </a:rPr>
              <a:t>after 71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67715">
              <a:defRPr sz="9486"/>
            </a:lvl1pPr>
          </a:lstStyle>
          <a:p>
            <a:r>
              <a:rPr>
                <a:cs typeface="+mn-ea"/>
                <a:sym typeface="+mn-lt"/>
              </a:rPr>
              <a:t>Warn about invalid strings in arithmetic </a:t>
            </a:r>
          </a:p>
        </p:txBody>
      </p:sp>
      <p:sp>
        <p:nvSpPr>
          <p:cNvPr id="187" name="Shape 1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Produce E_NOTICE or E_WARNING when using invalid numeric strings with arithmetic operators</a:t>
            </a:r>
          </a:p>
        </p:txBody>
      </p:sp>
      <p:pic>
        <p:nvPicPr>
          <p:cNvPr id="188" name="屏幕快照 2016-12-03 13.18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9568" y="5645946"/>
            <a:ext cx="16150278" cy="1659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屏幕快照 2016-12-03 13.18.3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1342" y="8182994"/>
            <a:ext cx="16150279" cy="1679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68655">
              <a:defRPr sz="8262"/>
            </a:lvl1pPr>
          </a:lstStyle>
          <a:p>
            <a:r>
              <a:rPr>
                <a:cs typeface="+mn-ea"/>
                <a:sym typeface="+mn-lt"/>
              </a:rPr>
              <a:t>Generalize support of negative string offsets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Support of negative string offsets when it make sense</a:t>
            </a:r>
          </a:p>
        </p:txBody>
      </p:sp>
      <p:pic>
        <p:nvPicPr>
          <p:cNvPr id="193" name="屏幕快照 2016-12-03 22.29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2041" y="4940300"/>
            <a:ext cx="123952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屏幕快照 2016-12-03 22.30.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23229" y="4930340"/>
            <a:ext cx="3585059" cy="8002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xfrm>
            <a:off x="1778000" y="6064250"/>
            <a:ext cx="20828000" cy="15875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7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+mn-lt"/>
                <a:ea typeface="+mn-ea"/>
                <a:cs typeface="+mn-ea"/>
                <a:sym typeface="+mn-lt"/>
              </a:rPr>
              <a:t>One More thing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PHP71 Performance</a:t>
            </a:r>
          </a:p>
        </p:txBody>
      </p:sp>
      <p:sp>
        <p:nvSpPr>
          <p:cNvPr id="199" name="Shape 1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Over 10% Perfromance improvement </a:t>
            </a:r>
          </a:p>
        </p:txBody>
      </p:sp>
      <p:pic>
        <p:nvPicPr>
          <p:cNvPr id="200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2280540" y="4224885"/>
            <a:ext cx="14427146" cy="8672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Type specific opcode handlers</a:t>
            </a:r>
          </a:p>
        </p:txBody>
      </p:sp>
      <p:pic>
        <p:nvPicPr>
          <p:cNvPr id="203" name="屏幕快照 2016-12-03 15.10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7252" y="4333070"/>
            <a:ext cx="8101460" cy="8043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屏幕快照 2016-12-03 15.11.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95637" y="6335462"/>
            <a:ext cx="10490201" cy="403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屏幕快照 2016-12-03 15.13.1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43993" y="2737270"/>
            <a:ext cx="103378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4276355" y="12575640"/>
            <a:ext cx="260327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>
                <a:cs typeface="+mn-ea"/>
                <a:sym typeface="+mn-lt"/>
              </a:rPr>
              <a:t>ZEND_ADD</a:t>
            </a:r>
          </a:p>
        </p:txBody>
      </p:sp>
      <p:sp>
        <p:nvSpPr>
          <p:cNvPr id="207" name="Shape 207"/>
          <p:cNvSpPr/>
          <p:nvPr/>
        </p:nvSpPr>
        <p:spPr>
          <a:xfrm>
            <a:off x="13455257" y="11028208"/>
            <a:ext cx="568104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>
                <a:cs typeface="+mn-ea"/>
                <a:sym typeface="+mn-lt"/>
              </a:rPr>
              <a:t>ZEND_ADD_LONG_LONG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Type Inference system</a:t>
            </a:r>
          </a:p>
        </p:txBody>
      </p:sp>
      <p:sp>
        <p:nvSpPr>
          <p:cNvPr id="210" name="Shape 21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Part work of our JIT in 2013</a:t>
            </a:r>
          </a:p>
        </p:txBody>
      </p:sp>
      <p:pic>
        <p:nvPicPr>
          <p:cNvPr id="211" name="屏幕快照 2016-12-03 15.17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2163" y="4597399"/>
            <a:ext cx="5461001" cy="640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屏幕快照 2016-12-03 15.21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79209" y="4635500"/>
            <a:ext cx="5537201" cy="632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屏幕快照 2016-12-03 15.22.3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01448" y="4583310"/>
            <a:ext cx="5460182" cy="6400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4369101" y="11319816"/>
            <a:ext cx="166712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>
                <a:cs typeface="+mn-ea"/>
                <a:sym typeface="+mn-lt"/>
              </a:rPr>
              <a:t>normal</a:t>
            </a:r>
          </a:p>
        </p:txBody>
      </p:sp>
      <p:sp>
        <p:nvSpPr>
          <p:cNvPr id="215" name="Shape 215"/>
          <p:cNvSpPr/>
          <p:nvPr/>
        </p:nvSpPr>
        <p:spPr>
          <a:xfrm>
            <a:off x="10834286" y="11319816"/>
            <a:ext cx="162704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>
                <a:cs typeface="+mn-ea"/>
                <a:sym typeface="+mn-lt"/>
              </a:rPr>
              <a:t>branch</a:t>
            </a:r>
          </a:p>
        </p:txBody>
      </p:sp>
      <p:sp>
        <p:nvSpPr>
          <p:cNvPr id="216" name="Shape 216"/>
          <p:cNvSpPr/>
          <p:nvPr/>
        </p:nvSpPr>
        <p:spPr>
          <a:xfrm>
            <a:off x="17877701" y="11319816"/>
            <a:ext cx="110767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>
                <a:cs typeface="+mn-ea"/>
                <a:sym typeface="+mn-lt"/>
              </a:rPr>
              <a:t>loop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SSA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Static Single-Assignment form</a:t>
            </a:r>
          </a:p>
          <a:p>
            <a:r>
              <a:rPr>
                <a:cs typeface="+mn-ea"/>
                <a:sym typeface="+mn-lt"/>
              </a:rPr>
              <a:t>Explicit use-def chain </a:t>
            </a:r>
          </a:p>
        </p:txBody>
      </p:sp>
      <p:pic>
        <p:nvPicPr>
          <p:cNvPr id="220" name="屏幕快照 2016-12-03 15.29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2898" y="6028973"/>
            <a:ext cx="4148718" cy="476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屏幕快照 2016-12-03 15.29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8108" y="6028973"/>
            <a:ext cx="4788413" cy="476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屏幕快照 2016-12-03 15.33.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61246" y="6028973"/>
            <a:ext cx="4962942" cy="476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屏幕快照 2016-12-03 15.33.1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974978" y="6028973"/>
            <a:ext cx="4704586" cy="476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About Me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Author of Yaf, Yar, Yac, Yaconf, Taint, Lua, etc</a:t>
            </a:r>
          </a:p>
          <a:p>
            <a:r>
              <a:rPr>
                <a:cs typeface="+mn-ea"/>
                <a:sym typeface="+mn-lt"/>
              </a:rPr>
              <a:t>Maintainer of APC, Zend Opcache, Msgpack</a:t>
            </a:r>
          </a:p>
          <a:p>
            <a:r>
              <a:rPr>
                <a:cs typeface="+mn-ea"/>
                <a:sym typeface="+mn-lt"/>
              </a:rPr>
              <a:t>PHP core developer since 2011</a:t>
            </a:r>
          </a:p>
          <a:p>
            <a:r>
              <a:rPr>
                <a:cs typeface="+mn-ea"/>
                <a:sym typeface="+mn-lt"/>
              </a:rPr>
              <a:t>Zend consultant since 2013</a:t>
            </a:r>
          </a:p>
          <a:p>
            <a:r>
              <a:rPr>
                <a:cs typeface="+mn-ea"/>
                <a:sym typeface="+mn-lt"/>
              </a:rPr>
              <a:t>Core author of PHP7</a:t>
            </a:r>
          </a:p>
          <a:p>
            <a:r>
              <a:rPr>
                <a:cs typeface="+mn-ea"/>
                <a:sym typeface="+mn-lt"/>
              </a:rPr>
              <a:t>Chief Architect at Lianjia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Type Inference</a:t>
            </a:r>
          </a:p>
        </p:txBody>
      </p:sp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What’s ? ’s type at ? point</a:t>
            </a:r>
          </a:p>
          <a:p>
            <a:r>
              <a:rPr>
                <a:cs typeface="+mn-ea"/>
                <a:sym typeface="+mn-lt"/>
              </a:rPr>
              <a:t>Computed in compiling time</a:t>
            </a:r>
          </a:p>
        </p:txBody>
      </p:sp>
      <p:pic>
        <p:nvPicPr>
          <p:cNvPr id="227" name="屏幕快照 2016-12-03 15.40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6857" y="5987016"/>
            <a:ext cx="5612505" cy="7122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屏幕快照 2016-12-03 15.43.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80513" y="5900638"/>
            <a:ext cx="10130871" cy="6876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Type Specific opcode handler</a:t>
            </a:r>
          </a:p>
        </p:txBody>
      </p:sp>
      <p:sp>
        <p:nvSpPr>
          <p:cNvPr id="241" name="Shape 2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Use type specific opcode handler if possible</a:t>
            </a:r>
          </a:p>
        </p:txBody>
      </p:sp>
      <p:pic>
        <p:nvPicPr>
          <p:cNvPr id="242" name="屏幕快照 2016-12-03 15.57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2615" y="4770947"/>
            <a:ext cx="17043401" cy="492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Type Inference system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A tedious work </a:t>
            </a:r>
          </a:p>
          <a:p>
            <a:r>
              <a:rPr>
                <a:cs typeface="+mn-ea"/>
                <a:sym typeface="+mn-lt"/>
              </a:rPr>
              <a:t>And we can only get ~30% type-infos in WP</a:t>
            </a:r>
          </a:p>
        </p:txBody>
      </p:sp>
      <p:pic>
        <p:nvPicPr>
          <p:cNvPr id="232" name="屏幕快照 2016-12-03 22.49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3579" y="6418186"/>
            <a:ext cx="17703801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Type Specific opcode handlers</a:t>
            </a:r>
          </a:p>
        </p:txBody>
      </p:sp>
      <p:sp>
        <p:nvSpPr>
          <p:cNvPr id="235" name="Shape 2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3550" indent="-463550" defTabSz="602615">
              <a:spcBef>
                <a:spcPts val="4300"/>
              </a:spcBef>
              <a:defRPr sz="3796"/>
            </a:pPr>
            <a:r>
              <a:rPr>
                <a:cs typeface="+mn-ea"/>
                <a:sym typeface="+mn-lt"/>
              </a:rPr>
              <a:t>ZEND_ADD(SUB|MUL)</a:t>
            </a:r>
          </a:p>
          <a:p>
            <a:pPr marL="463550" indent="-463550" defTabSz="602615">
              <a:spcBef>
                <a:spcPts val="4300"/>
              </a:spcBef>
              <a:defRPr sz="3796"/>
            </a:pPr>
            <a:r>
              <a:rPr>
                <a:cs typeface="+mn-ea"/>
                <a:sym typeface="+mn-lt"/>
              </a:rPr>
              <a:t>ZEND_PRE_INC(DEC)</a:t>
            </a:r>
          </a:p>
          <a:p>
            <a:pPr marL="463550" indent="-463550" defTabSz="602615">
              <a:spcBef>
                <a:spcPts val="4300"/>
              </a:spcBef>
              <a:defRPr sz="3796"/>
            </a:pPr>
            <a:r>
              <a:rPr>
                <a:cs typeface="+mn-ea"/>
                <a:sym typeface="+mn-lt"/>
              </a:rPr>
              <a:t>ZEND_POST_INC(DEC)</a:t>
            </a:r>
          </a:p>
          <a:p>
            <a:pPr marL="463550" indent="-463550" defTabSz="602615">
              <a:spcBef>
                <a:spcPts val="4300"/>
              </a:spcBef>
              <a:defRPr sz="3796"/>
            </a:pPr>
            <a:r>
              <a:rPr>
                <a:cs typeface="+mn-ea"/>
                <a:sym typeface="+mn-lt"/>
              </a:rPr>
              <a:t>ZEND_IS_(NOT_)EQUAL</a:t>
            </a:r>
          </a:p>
          <a:p>
            <a:pPr marL="463550" indent="-463550" defTabSz="602615">
              <a:spcBef>
                <a:spcPts val="4300"/>
              </a:spcBef>
              <a:defRPr sz="3796"/>
            </a:pPr>
            <a:r>
              <a:rPr>
                <a:cs typeface="+mn-ea"/>
                <a:sym typeface="+mn-lt"/>
              </a:rPr>
              <a:t>ZEND_IS_SMALLER(_OR_EQUAL)</a:t>
            </a:r>
          </a:p>
          <a:p>
            <a:pPr marL="463550" indent="-463550" defTabSz="602615">
              <a:spcBef>
                <a:spcPts val="4300"/>
              </a:spcBef>
              <a:defRPr sz="3796"/>
            </a:pPr>
            <a:r>
              <a:rPr>
                <a:cs typeface="+mn-ea"/>
                <a:sym typeface="+mn-lt"/>
              </a:rPr>
              <a:t>ZEND_QM_ASSIGN</a:t>
            </a:r>
          </a:p>
          <a:p>
            <a:pPr marL="463550" indent="-463550" defTabSz="602615">
              <a:spcBef>
                <a:spcPts val="4300"/>
              </a:spcBef>
              <a:defRPr sz="3796"/>
            </a:pPr>
            <a:r>
              <a:rPr>
                <a:cs typeface="+mn-ea"/>
                <a:sym typeface="+mn-lt"/>
              </a:rPr>
              <a:t>ZEND_SEND_VAR(_EX)</a:t>
            </a:r>
          </a:p>
          <a:p>
            <a:pPr marL="463550" indent="-463550" defTabSz="602615">
              <a:spcBef>
                <a:spcPts val="4300"/>
              </a:spcBef>
              <a:defRPr sz="3796"/>
            </a:pPr>
            <a:r>
              <a:rPr>
                <a:cs typeface="+mn-ea"/>
                <a:sym typeface="+mn-lt"/>
              </a:rPr>
              <a:t>ZEND_FETCH_DIM_R</a:t>
            </a:r>
            <a:br>
              <a:rPr>
                <a:cs typeface="+mn-ea"/>
                <a:sym typeface="+mn-lt"/>
              </a:rPr>
            </a:br>
            <a:endParaRPr>
              <a:cs typeface="+mn-ea"/>
              <a:sym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>
                <a:cs typeface="+mn-ea"/>
                <a:sym typeface="+mn-lt"/>
              </a:rPr>
              <a:t>And dozens of minor improvements</a:t>
            </a:r>
          </a:p>
        </p:txBody>
      </p:sp>
      <p:sp>
        <p:nvSpPr>
          <p:cNvPr id="238" name="Shape 2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More packed array constructions </a:t>
            </a:r>
          </a:p>
          <a:p>
            <a:r>
              <a:rPr>
                <a:cs typeface="+mn-ea"/>
                <a:sym typeface="+mn-lt"/>
              </a:rPr>
              <a:t>Constant propagation based on DFA</a:t>
            </a:r>
          </a:p>
          <a:p>
            <a:r>
              <a:rPr>
                <a:cs typeface="+mn-ea"/>
                <a:sym typeface="+mn-lt"/>
              </a:rPr>
              <a:t>Return type checks eliding </a:t>
            </a:r>
          </a:p>
          <a:p>
            <a:r>
              <a:rPr>
                <a:cs typeface="+mn-ea"/>
                <a:sym typeface="+mn-lt"/>
              </a:rPr>
              <a:t>dozens of minor improvements even I can not recall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xfrm>
            <a:off x="1778000" y="6064250"/>
            <a:ext cx="20828000" cy="1587500"/>
          </a:xfrm>
          <a:prstGeom prst="rect">
            <a:avLst/>
          </a:prstGeom>
        </p:spPr>
        <p:txBody>
          <a:bodyPr/>
          <a:lstStyle>
            <a:lvl1pPr marL="634999" indent="-634999">
              <a:defRPr sz="7000"/>
            </a:lvl1pPr>
          </a:lstStyle>
          <a:p>
            <a:r>
              <a:rPr>
                <a:cs typeface="+mn-ea"/>
                <a:sym typeface="+mn-lt"/>
              </a:rP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PHP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>
                <a:cs typeface="+mn-ea"/>
                <a:sym typeface="+mn-lt"/>
              </a:rPr>
              <a:t>20 years history </a:t>
            </a:r>
          </a:p>
          <a:p>
            <a:r>
              <a:rPr>
                <a:cs typeface="+mn-ea"/>
                <a:sym typeface="+mn-lt"/>
              </a:rPr>
              <a:t>Most popular Web service program language</a:t>
            </a:r>
          </a:p>
          <a:p>
            <a:r>
              <a:rPr>
                <a:cs typeface="+mn-ea"/>
                <a:sym typeface="+mn-lt"/>
              </a:rPr>
              <a:t>Over 82% sites are use PHP as server side program language</a:t>
            </a:r>
          </a:p>
          <a:p>
            <a:r>
              <a:rPr>
                <a:cs typeface="+mn-ea"/>
                <a:sym typeface="+mn-lt"/>
              </a:rPr>
              <a:t>Latest version is PHP-7.1</a:t>
            </a:r>
          </a:p>
        </p:txBody>
      </p:sp>
      <p:pic>
        <p:nvPicPr>
          <p:cNvPr id="136" name="屏幕快照 2016-12-03 12.18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30438" y="3866728"/>
            <a:ext cx="10958684" cy="7070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PHP71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0" indent="-355600" defTabSz="462280">
              <a:spcBef>
                <a:spcPts val="3300"/>
              </a:spcBef>
              <a:defRPr sz="2912"/>
            </a:pPr>
            <a:r>
              <a:rPr dirty="0">
                <a:cs typeface="+mn-ea"/>
                <a:sym typeface="+mn-lt"/>
              </a:rPr>
              <a:t>Nullable types</a:t>
            </a:r>
          </a:p>
          <a:p>
            <a:pPr marL="355600" indent="-355600" defTabSz="462280">
              <a:spcBef>
                <a:spcPts val="3300"/>
              </a:spcBef>
              <a:defRPr sz="2912"/>
            </a:pPr>
            <a:r>
              <a:rPr dirty="0">
                <a:cs typeface="+mn-ea"/>
                <a:sym typeface="+mn-lt"/>
              </a:rPr>
              <a:t>Void return type</a:t>
            </a:r>
          </a:p>
          <a:p>
            <a:pPr marL="355600" indent="-355600" defTabSz="462280">
              <a:spcBef>
                <a:spcPts val="3300"/>
              </a:spcBef>
              <a:defRPr sz="2912"/>
            </a:pPr>
            <a:r>
              <a:rPr dirty="0">
                <a:cs typeface="+mn-ea"/>
                <a:sym typeface="+mn-lt"/>
              </a:rPr>
              <a:t>Iterable pseudo-type</a:t>
            </a:r>
          </a:p>
          <a:p>
            <a:pPr marL="355600" indent="-355600" defTabSz="462280">
              <a:spcBef>
                <a:spcPts val="3300"/>
              </a:spcBef>
              <a:defRPr sz="2912"/>
            </a:pPr>
            <a:r>
              <a:rPr dirty="0">
                <a:cs typeface="+mn-ea"/>
                <a:sym typeface="+mn-lt"/>
              </a:rPr>
              <a:t>Class constant visibility modifiers</a:t>
            </a:r>
          </a:p>
          <a:p>
            <a:pPr marL="355600" indent="-355600" defTabSz="462280">
              <a:spcBef>
                <a:spcPts val="3300"/>
              </a:spcBef>
              <a:defRPr sz="2912"/>
            </a:pPr>
            <a:r>
              <a:rPr dirty="0">
                <a:cs typeface="+mn-ea"/>
                <a:sym typeface="+mn-lt"/>
              </a:rPr>
              <a:t>Specify keys in list()</a:t>
            </a:r>
          </a:p>
          <a:p>
            <a:pPr marL="355600" indent="-355600" defTabSz="462280">
              <a:spcBef>
                <a:spcPts val="3300"/>
              </a:spcBef>
              <a:defRPr sz="2912"/>
            </a:pPr>
            <a:r>
              <a:rPr dirty="0">
                <a:cs typeface="+mn-ea"/>
                <a:sym typeface="+mn-lt"/>
              </a:rPr>
              <a:t>Square bracket syntax for list()</a:t>
            </a:r>
          </a:p>
          <a:p>
            <a:pPr marL="355600" indent="-355600" defTabSz="462280">
              <a:spcBef>
                <a:spcPts val="3300"/>
              </a:spcBef>
              <a:defRPr sz="2912"/>
            </a:pPr>
            <a:r>
              <a:rPr dirty="0">
                <a:cs typeface="+mn-ea"/>
                <a:sym typeface="+mn-lt"/>
              </a:rPr>
              <a:t>Catching multiple exception types</a:t>
            </a:r>
          </a:p>
          <a:p>
            <a:pPr marL="355600" indent="-355600" defTabSz="462280">
              <a:spcBef>
                <a:spcPts val="3300"/>
              </a:spcBef>
              <a:defRPr sz="2912"/>
            </a:pPr>
            <a:r>
              <a:rPr dirty="0">
                <a:cs typeface="+mn-ea"/>
                <a:sym typeface="+mn-lt"/>
              </a:rPr>
              <a:t>Missing arguments Excetpion</a:t>
            </a:r>
          </a:p>
          <a:p>
            <a:pPr marL="355600" indent="-355600" defTabSz="462280">
              <a:spcBef>
                <a:spcPts val="3300"/>
              </a:spcBef>
              <a:defRPr sz="2912"/>
            </a:pPr>
            <a:r>
              <a:rPr dirty="0">
                <a:cs typeface="+mn-ea"/>
                <a:sym typeface="+mn-lt"/>
              </a:rPr>
              <a:t>Warn about invalid strings in arithmetic</a:t>
            </a:r>
          </a:p>
          <a:p>
            <a:pPr marL="355600" indent="-355600" defTabSz="462280">
              <a:spcBef>
                <a:spcPts val="3300"/>
              </a:spcBef>
              <a:defRPr sz="2912"/>
            </a:pPr>
            <a:r>
              <a:rPr dirty="0">
                <a:cs typeface="+mn-ea"/>
                <a:sym typeface="+mn-lt"/>
              </a:rPr>
              <a:t>Generalize support of negative string offsets</a:t>
            </a:r>
          </a:p>
          <a:p>
            <a:pPr marL="355600" indent="-355600" defTabSz="462280">
              <a:spcBef>
                <a:spcPts val="3300"/>
              </a:spcBef>
              <a:defRPr sz="2912"/>
            </a:pPr>
            <a:r>
              <a:rPr dirty="0">
                <a:cs typeface="+mn-ea"/>
                <a:sym typeface="+mn-lt"/>
              </a:rPr>
              <a:t>….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Nullable types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An enhancement for typehints</a:t>
            </a:r>
          </a:p>
        </p:txBody>
      </p:sp>
      <p:pic>
        <p:nvPicPr>
          <p:cNvPr id="143" name="屏幕快照 2016-12-03 12.33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4516" y="4776067"/>
            <a:ext cx="9118601" cy="701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屏幕快照 2016-12-03 12.34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93731" y="4952999"/>
            <a:ext cx="8940801" cy="619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5008026" y="11971610"/>
            <a:ext cx="256320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>
                <a:cs typeface="+mn-ea"/>
                <a:sym typeface="+mn-lt"/>
              </a:rPr>
              <a:t>return type</a:t>
            </a:r>
          </a:p>
        </p:txBody>
      </p:sp>
      <p:sp>
        <p:nvSpPr>
          <p:cNvPr id="146" name="Shape 146"/>
          <p:cNvSpPr/>
          <p:nvPr/>
        </p:nvSpPr>
        <p:spPr>
          <a:xfrm>
            <a:off x="15456210" y="11971610"/>
            <a:ext cx="26000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>
                <a:cs typeface="+mn-ea"/>
                <a:sym typeface="+mn-lt"/>
              </a:rPr>
              <a:t>parameters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Void return types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An enhancement for return type hint</a:t>
            </a:r>
          </a:p>
        </p:txBody>
      </p:sp>
      <p:pic>
        <p:nvPicPr>
          <p:cNvPr id="150" name="屏幕快照 2016-12-03 12.43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1524" y="4343400"/>
            <a:ext cx="15095829" cy="7928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Iterable Pseudo type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Iterable accepts any array or object implementing Traversable</a:t>
            </a:r>
          </a:p>
          <a:p>
            <a:r>
              <a:rPr>
                <a:cs typeface="+mn-ea"/>
                <a:sym typeface="+mn-lt"/>
              </a:rPr>
              <a:t>Iterable can also be used in return type</a:t>
            </a:r>
          </a:p>
        </p:txBody>
      </p:sp>
      <p:pic>
        <p:nvPicPr>
          <p:cNvPr id="154" name="屏幕快照 2016-12-03 12.51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9973" y="6070600"/>
            <a:ext cx="8686801" cy="345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屏幕快照 2016-12-03 12.51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99402" y="6705599"/>
            <a:ext cx="8178801" cy="218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cs typeface="+mn-ea"/>
                <a:sym typeface="+mn-lt"/>
              </a:rPr>
              <a:t>Class constant visibility modifiers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cs typeface="+mn-ea"/>
                <a:sym typeface="+mn-lt"/>
              </a:rPr>
              <a:t>Support class constant visibility</a:t>
            </a:r>
          </a:p>
        </p:txBody>
      </p:sp>
      <p:pic>
        <p:nvPicPr>
          <p:cNvPr id="159" name="屏幕快照 2016-12-03 13.11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45112" y="4551228"/>
            <a:ext cx="14554201" cy="754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Specify keys in list()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+mn-ea"/>
                <a:sym typeface="+mn-lt"/>
              </a:rPr>
              <a:t>An enhancement for list()</a:t>
            </a:r>
          </a:p>
          <a:p>
            <a:r>
              <a:rPr>
                <a:cs typeface="+mn-ea"/>
                <a:sym typeface="+mn-lt"/>
              </a:rPr>
              <a:t>Also works in foreach</a:t>
            </a:r>
          </a:p>
        </p:txBody>
      </p:sp>
      <p:pic>
        <p:nvPicPr>
          <p:cNvPr id="163" name="屏幕快照 2016-12-03 13.01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86180" y="6406634"/>
            <a:ext cx="9655332" cy="4237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屏幕快照 2016-12-03 13.03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8202" y="6382921"/>
            <a:ext cx="12273438" cy="428481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4155847" y="11092534"/>
            <a:ext cx="41838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>
                <a:cs typeface="+mn-ea"/>
                <a:sym typeface="+mn-lt"/>
              </a:rPr>
              <a:t>specify keys  in list</a:t>
            </a:r>
          </a:p>
        </p:txBody>
      </p:sp>
      <p:sp>
        <p:nvSpPr>
          <p:cNvPr id="166" name="Shape 166"/>
          <p:cNvSpPr/>
          <p:nvPr/>
        </p:nvSpPr>
        <p:spPr>
          <a:xfrm>
            <a:off x="14649701" y="11092534"/>
            <a:ext cx="705962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>
                <a:cs typeface="+mn-ea"/>
                <a:sym typeface="+mn-lt"/>
              </a:rPr>
              <a:t>specify keys  in list with foreach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429</Words>
  <Application>Microsoft Macintosh PowerPoint</Application>
  <PresentationFormat>自定义</PresentationFormat>
  <Paragraphs>94</Paragraphs>
  <Slides>25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Black</vt:lpstr>
      <vt:lpstr>PHP7.1 New Features &amp; Performance</vt:lpstr>
      <vt:lpstr>About Me</vt:lpstr>
      <vt:lpstr>PHP</vt:lpstr>
      <vt:lpstr>PHP71</vt:lpstr>
      <vt:lpstr>Nullable types</vt:lpstr>
      <vt:lpstr>Void return types</vt:lpstr>
      <vt:lpstr>Iterable Pseudo type</vt:lpstr>
      <vt:lpstr>Class constant visibility modifiers</vt:lpstr>
      <vt:lpstr>Specify keys in list()</vt:lpstr>
      <vt:lpstr>Square backtrace for list()</vt:lpstr>
      <vt:lpstr>Catching multiply exception types</vt:lpstr>
      <vt:lpstr>Missing Arguments Exception</vt:lpstr>
      <vt:lpstr>Warn about invalid strings in arithmetic </vt:lpstr>
      <vt:lpstr>Generalize support of negative string offsets</vt:lpstr>
      <vt:lpstr>PowerPoint 演示文稿</vt:lpstr>
      <vt:lpstr>PHP71 Performance</vt:lpstr>
      <vt:lpstr>Type specific opcode handlers</vt:lpstr>
      <vt:lpstr>Type Inference system</vt:lpstr>
      <vt:lpstr>SSA</vt:lpstr>
      <vt:lpstr>Type Inference</vt:lpstr>
      <vt:lpstr>Type Specific opcode handler</vt:lpstr>
      <vt:lpstr>Type Inference system</vt:lpstr>
      <vt:lpstr>Type Specific opcode handlers</vt:lpstr>
      <vt:lpstr>And dozens of minor improvements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PHP7.1 New Features &amp; Performance</dc:title>
  <cp:lastModifiedBy>新宸 惠</cp:lastModifiedBy>
  <cp:revision>6</cp:revision>
  <dcterms:modified xsi:type="dcterms:W3CDTF">2016-12-04T03:47:14Z</dcterms:modified>
</cp:coreProperties>
</file>